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74" r:id="rId4"/>
    <p:sldId id="260" r:id="rId5"/>
    <p:sldId id="261" r:id="rId6"/>
    <p:sldId id="263" r:id="rId7"/>
    <p:sldId id="262" r:id="rId8"/>
    <p:sldId id="264" r:id="rId9"/>
    <p:sldId id="266" r:id="rId10"/>
    <p:sldId id="267" r:id="rId11"/>
    <p:sldId id="268" r:id="rId12"/>
    <p:sldId id="271" r:id="rId13"/>
    <p:sldId id="270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8C38D-1AE2-44EE-A673-62895DEB35AB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FA622-1A9C-4A2E-BBD8-2EED4206D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9A9820B-079E-4CED-A184-C9707E3725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esktop\11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7496" y="3573016"/>
            <a:ext cx="4536504" cy="3025163"/>
          </a:xfrm>
          <a:prstGeom prst="rect">
            <a:avLst/>
          </a:prstGeom>
          <a:noFill/>
        </p:spPr>
      </p:pic>
      <p:pic>
        <p:nvPicPr>
          <p:cNvPr id="1027" name="Picture 3" descr="C:\Users\Дом\Desktop\trud-na-ronoy-zem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3041" y="188640"/>
            <a:ext cx="4540959" cy="3024674"/>
          </a:xfrm>
          <a:prstGeom prst="rect">
            <a:avLst/>
          </a:prstGeom>
          <a:noFill/>
        </p:spPr>
      </p:pic>
      <p:pic>
        <p:nvPicPr>
          <p:cNvPr id="1028" name="Picture 4" descr="C:\Users\Дом\Desktop\1362115063_Deficit-hleba-na-Lugansh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7606"/>
            <a:ext cx="4176464" cy="3341172"/>
          </a:xfrm>
          <a:prstGeom prst="rect">
            <a:avLst/>
          </a:prstGeom>
          <a:noFill/>
        </p:spPr>
      </p:pic>
      <p:pic>
        <p:nvPicPr>
          <p:cNvPr id="1030" name="Picture 6" descr="C:\Users\Дом\Desktop\img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212976"/>
            <a:ext cx="4547659" cy="3410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7"/>
            <a:ext cx="7774632" cy="2187674"/>
          </a:xfrm>
        </p:spPr>
        <p:txBody>
          <a:bodyPr>
            <a:noAutofit/>
          </a:bodyPr>
          <a:lstStyle/>
          <a:p>
            <a:r>
              <a:rPr lang="ru-RU" sz="4800" b="1" spc="50" dirty="0" smtClean="0">
                <a:ln w="11430"/>
                <a:solidFill>
                  <a:srgbClr val="007E7B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Деятельность- способ существования человека</a:t>
            </a:r>
            <a:r>
              <a:rPr lang="ru-RU" sz="4800" b="1" spc="50" dirty="0" smtClean="0">
                <a:ln w="11430"/>
                <a:solidFill>
                  <a:srgbClr val="00444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.</a:t>
            </a:r>
            <a:r>
              <a:rPr lang="ru-RU" sz="4800" b="1" spc="50" dirty="0" smtClean="0">
                <a:ln w="11430"/>
                <a:solidFill>
                  <a:srgbClr val="00444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800" b="1" spc="50" dirty="0" smtClean="0">
                <a:ln w="11430"/>
                <a:solidFill>
                  <a:srgbClr val="00444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 Животное полагает, что всё его дело – жить, а человек жизнь принимает только за возможность что-нибудь делать» (А.И.Герцен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/>
          <a:lstStyle/>
          <a:p>
            <a:r>
              <a:rPr lang="ru-RU" b="1" spc="50" dirty="0" smtClean="0">
                <a:ln w="11430"/>
                <a:solidFill>
                  <a:srgbClr val="007E7B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План урока.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Сущность  и структура человеческой     деятельности</a:t>
            </a:r>
            <a:r>
              <a:rPr lang="ru-RU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Мотивы  деятельности.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Многообразие деятельности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Деятельность- форма активности человека, характерное для человека отношение к внешнему миру, направленное на его преобразование.</a:t>
            </a:r>
          </a:p>
          <a:p>
            <a:endParaRPr lang="ru-RU" b="1" i="1" dirty="0" smtClean="0">
              <a:solidFill>
                <a:srgbClr val="593B1D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301608" cy="1359024"/>
          </a:xfrm>
        </p:spPr>
        <p:txBody>
          <a:bodyPr>
            <a:noAutofit/>
          </a:bodyPr>
          <a:lstStyle/>
          <a:p>
            <a:r>
              <a:rPr lang="ru-RU" sz="3600" b="1" kern="10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ndara"/>
              </a:rPr>
              <a:t>Отличие деятельности человека и поведения животных </a:t>
            </a:r>
            <a:r>
              <a:rPr lang="ru-RU" sz="3600" b="1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sz="3600" dirty="0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>
            <p:ph idx="1"/>
          </p:nvPr>
        </p:nvGraphicFramePr>
        <p:xfrm>
          <a:off x="467545" y="1902948"/>
          <a:ext cx="1872208" cy="1833482"/>
        </p:xfrm>
        <a:graphic>
          <a:graphicData uri="http://schemas.openxmlformats.org/presentationml/2006/ole">
            <p:oleObj spid="_x0000_s3074" name="Clip" r:id="rId3" imgW="2226240" imgH="2179440" progId="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395536" y="4509120"/>
          <a:ext cx="2137225" cy="1518097"/>
        </p:xfrm>
        <a:graphic>
          <a:graphicData uri="http://schemas.openxmlformats.org/presentationml/2006/ole">
            <p:oleObj spid="_x0000_s3075" name="Clip" r:id="rId4" imgW="1256040" imgH="748440" progId="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86000" y="1988840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rgbClr val="500050"/>
                </a:solidFill>
                <a:latin typeface="Candara" pitchFamily="34" charset="0"/>
              </a:rPr>
              <a:t>РАЗУМНАЯ</a:t>
            </a:r>
          </a:p>
          <a:p>
            <a:pPr algn="ctr" eaLnBrk="0" hangingPunct="0"/>
            <a:r>
              <a:rPr lang="ru-RU" b="1" dirty="0" smtClean="0">
                <a:solidFill>
                  <a:srgbClr val="500050"/>
                </a:solidFill>
                <a:latin typeface="Candara" pitchFamily="34" charset="0"/>
              </a:rPr>
              <a:t> ДЕЯТЕЛЬНОСТЬ</a:t>
            </a:r>
            <a:endParaRPr lang="ru-RU" b="1" dirty="0">
              <a:solidFill>
                <a:srgbClr val="500050"/>
              </a:solidFill>
              <a:latin typeface="Candar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4797152"/>
            <a:ext cx="1512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 smtClean="0">
                <a:solidFill>
                  <a:srgbClr val="500050"/>
                </a:solidFill>
                <a:latin typeface="Candara" pitchFamily="34" charset="0"/>
              </a:rPr>
              <a:t>ИНСТИНКТ</a:t>
            </a:r>
            <a:endParaRPr lang="ru-RU" b="1" dirty="0">
              <a:solidFill>
                <a:srgbClr val="500050"/>
              </a:solidFill>
              <a:latin typeface="Candar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1916832"/>
            <a:ext cx="367240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500050"/>
                </a:solidFill>
                <a:latin typeface="Candara" pitchFamily="34" charset="0"/>
              </a:rPr>
              <a:t>ПРЕОБРАЗОВАНИЕ</a:t>
            </a:r>
            <a:r>
              <a:rPr lang="ru-RU" dirty="0" smtClean="0">
                <a:latin typeface="Verdana" pitchFamily="34" charset="0"/>
              </a:rPr>
              <a:t> </a:t>
            </a:r>
          </a:p>
          <a:p>
            <a:pPr algn="ctr"/>
            <a:r>
              <a:rPr lang="ru-RU" dirty="0" smtClean="0">
                <a:latin typeface="Verdana" pitchFamily="34" charset="0"/>
              </a:rPr>
              <a:t>(создание искусственной </a:t>
            </a:r>
          </a:p>
          <a:p>
            <a:pPr algn="ctr"/>
            <a:r>
              <a:rPr lang="ru-RU" dirty="0" smtClean="0">
                <a:latin typeface="Verdana" pitchFamily="34" charset="0"/>
              </a:rPr>
              <a:t>среды существования).</a:t>
            </a:r>
          </a:p>
          <a:p>
            <a:pPr algn="ctr"/>
            <a:r>
              <a:rPr lang="ru-RU" sz="2800" b="1" dirty="0" smtClean="0">
                <a:solidFill>
                  <a:srgbClr val="500050"/>
                </a:solidFill>
                <a:latin typeface="Candara" pitchFamily="34" charset="0"/>
              </a:rPr>
              <a:t>ЦЕЛЕПОЛАГАНИЕ</a:t>
            </a:r>
            <a:endParaRPr lang="ru-RU" sz="2800" b="1" dirty="0">
              <a:solidFill>
                <a:srgbClr val="500050"/>
              </a:solidFill>
              <a:latin typeface="Candar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64088" y="4437112"/>
            <a:ext cx="28083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dirty="0" smtClean="0">
                <a:solidFill>
                  <a:srgbClr val="500050"/>
                </a:solidFill>
                <a:latin typeface="Candara" pitchFamily="34" charset="0"/>
              </a:rPr>
              <a:t>ПРИСПОСОБЛЕНИЕ</a:t>
            </a:r>
            <a:r>
              <a:rPr lang="ru-RU" dirty="0" smtClean="0">
                <a:latin typeface="Candara" pitchFamily="34" charset="0"/>
              </a:rPr>
              <a:t> </a:t>
            </a:r>
          </a:p>
          <a:p>
            <a:pPr algn="ctr" eaLnBrk="0" hangingPunct="0"/>
            <a:r>
              <a:rPr lang="ru-RU" dirty="0" smtClean="0">
                <a:latin typeface="Candara" pitchFamily="34" charset="0"/>
              </a:rPr>
              <a:t>путём перестройки </a:t>
            </a:r>
          </a:p>
          <a:p>
            <a:pPr algn="ctr" eaLnBrk="0" hangingPunct="0"/>
            <a:r>
              <a:rPr lang="ru-RU" dirty="0" smtClean="0">
                <a:latin typeface="Candara" pitchFamily="34" charset="0"/>
              </a:rPr>
              <a:t>собственного организма.</a:t>
            </a:r>
          </a:p>
          <a:p>
            <a:pPr algn="ctr" eaLnBrk="0" hangingPunct="0"/>
            <a:r>
              <a:rPr lang="ru-RU" sz="2000" b="1" dirty="0" smtClean="0">
                <a:solidFill>
                  <a:srgbClr val="500050"/>
                </a:solidFill>
                <a:latin typeface="Candara" pitchFamily="34" charset="0"/>
              </a:rPr>
              <a:t>ЦЕЛЕСООБРАЗНОСТЬ</a:t>
            </a:r>
            <a:endParaRPr lang="ru-RU" sz="2000" b="1" dirty="0">
              <a:solidFill>
                <a:srgbClr val="500050"/>
              </a:solidFill>
              <a:latin typeface="Candara" pitchFamily="34" charset="0"/>
            </a:endParaRPr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auto">
          <a:xfrm flipH="1">
            <a:off x="2123728" y="2132856"/>
            <a:ext cx="457200" cy="304800"/>
          </a:xfrm>
          <a:prstGeom prst="lef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38100">
            <a:solidFill>
              <a:srgbClr val="006666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>
              <a:latin typeface="Verdana" pitchFamily="34" charset="0"/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 flipH="1">
            <a:off x="4572000" y="2276872"/>
            <a:ext cx="457200" cy="304800"/>
          </a:xfrm>
          <a:prstGeom prst="lef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38100">
            <a:solidFill>
              <a:srgbClr val="006666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>
              <a:latin typeface="Verdana" pitchFamily="34" charset="0"/>
            </a:endParaRP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 flipH="1">
            <a:off x="4644008" y="4869160"/>
            <a:ext cx="457200" cy="304800"/>
          </a:xfrm>
          <a:prstGeom prst="lef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38100">
            <a:solidFill>
              <a:srgbClr val="006666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>
              <a:latin typeface="Verdana" pitchFamily="34" charset="0"/>
            </a:endParaRPr>
          </a:p>
        </p:txBody>
      </p:sp>
      <p:sp>
        <p:nvSpPr>
          <p:cNvPr id="15" name="AutoShape 13"/>
          <p:cNvSpPr>
            <a:spLocks noChangeArrowheads="1"/>
          </p:cNvSpPr>
          <p:nvPr/>
        </p:nvSpPr>
        <p:spPr bwMode="auto">
          <a:xfrm flipH="1">
            <a:off x="2699792" y="4869160"/>
            <a:ext cx="457200" cy="304800"/>
          </a:xfrm>
          <a:prstGeom prst="lef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38100">
            <a:solidFill>
              <a:srgbClr val="006666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subSp spid="_x0000_s307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>
                                            <p:subSp spid="_x0000_s3074"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>
                                            <p:subSp spid="_x0000_s3074"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subSp spid="_x0000_s307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1">
                                            <p:subSp spid="_x0000_s3075"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1">
                                            <p:subSp spid="_x0000_s3075"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5" name="Picture 5" descr="91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513"/>
            <a:ext cx="9144000" cy="682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2" name="AutoShape 22"/>
          <p:cNvSpPr>
            <a:spLocks/>
          </p:cNvSpPr>
          <p:nvPr/>
        </p:nvSpPr>
        <p:spPr bwMode="auto">
          <a:xfrm rot="-5400000">
            <a:off x="4391026" y="728662"/>
            <a:ext cx="360362" cy="8640763"/>
          </a:xfrm>
          <a:prstGeom prst="leftBrace">
            <a:avLst>
              <a:gd name="adj1" fmla="val 199817"/>
              <a:gd name="adj2" fmla="val 52708"/>
            </a:avLst>
          </a:prstGeom>
          <a:noFill/>
          <a:ln w="69850">
            <a:solidFill>
              <a:srgbClr val="00444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85" name="AutoShape 6"/>
          <p:cNvSpPr>
            <a:spLocks noChangeArrowheads="1"/>
          </p:cNvSpPr>
          <p:nvPr/>
        </p:nvSpPr>
        <p:spPr bwMode="auto">
          <a:xfrm>
            <a:off x="611188" y="5516563"/>
            <a:ext cx="8135937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FFFFF"/>
              </a:gs>
              <a:gs pos="100000">
                <a:srgbClr val="CC99FF"/>
              </a:gs>
            </a:gsLst>
            <a:lin ang="5400000" scaled="1"/>
          </a:gradFill>
          <a:ln w="9525">
            <a:solidFill>
              <a:srgbClr val="993366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4400" b="1" dirty="0">
                <a:solidFill>
                  <a:srgbClr val="500050"/>
                </a:solidFill>
                <a:latin typeface="Candara" pitchFamily="34" charset="0"/>
              </a:rPr>
              <a:t>Удовлетворение потребностей</a:t>
            </a:r>
          </a:p>
        </p:txBody>
      </p:sp>
      <p:sp>
        <p:nvSpPr>
          <p:cNvPr id="15387" name="Line 27"/>
          <p:cNvSpPr>
            <a:spLocks noChangeShapeType="1"/>
          </p:cNvSpPr>
          <p:nvPr/>
        </p:nvSpPr>
        <p:spPr bwMode="auto">
          <a:xfrm flipH="1">
            <a:off x="1476375" y="2133600"/>
            <a:ext cx="1943100" cy="358775"/>
          </a:xfrm>
          <a:prstGeom prst="line">
            <a:avLst/>
          </a:prstGeom>
          <a:noFill/>
          <a:ln w="28575">
            <a:solidFill>
              <a:srgbClr val="00444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88" name="Line 28"/>
          <p:cNvSpPr>
            <a:spLocks noChangeShapeType="1"/>
          </p:cNvSpPr>
          <p:nvPr/>
        </p:nvSpPr>
        <p:spPr bwMode="auto">
          <a:xfrm>
            <a:off x="3419475" y="2060575"/>
            <a:ext cx="0" cy="431800"/>
          </a:xfrm>
          <a:prstGeom prst="line">
            <a:avLst/>
          </a:prstGeom>
          <a:noFill/>
          <a:ln w="28575">
            <a:solidFill>
              <a:srgbClr val="00444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2124075" y="1196975"/>
            <a:ext cx="5256213" cy="935038"/>
          </a:xfrm>
          <a:prstGeom prst="flowChartAlternateProcess">
            <a:avLst/>
          </a:prstGeom>
          <a:gradFill rotWithShape="1">
            <a:gsLst>
              <a:gs pos="0">
                <a:srgbClr val="DDFFFF"/>
              </a:gs>
              <a:gs pos="50000">
                <a:schemeClr val="bg1"/>
              </a:gs>
              <a:gs pos="100000">
                <a:srgbClr val="DDFFFF"/>
              </a:gs>
            </a:gsLst>
            <a:lin ang="5400000" scaled="1"/>
          </a:gradFill>
          <a:ln w="9525">
            <a:solidFill>
              <a:srgbClr val="00444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600" b="1">
                <a:solidFill>
                  <a:srgbClr val="004442"/>
                </a:solidFill>
                <a:latin typeface="Candara" pitchFamily="34" charset="0"/>
              </a:rPr>
              <a:t>Деятельность </a:t>
            </a:r>
          </a:p>
          <a:p>
            <a:pPr algn="ctr">
              <a:defRPr/>
            </a:pPr>
            <a:r>
              <a:rPr lang="ru-RU" b="1">
                <a:solidFill>
                  <a:schemeClr val="tx2"/>
                </a:solidFill>
                <a:latin typeface="Candara" pitchFamily="34" charset="0"/>
              </a:rPr>
              <a:t>форма взаимодействия с окружающим миром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>
            <a:off x="5795963" y="2133600"/>
            <a:ext cx="0" cy="358775"/>
          </a:xfrm>
          <a:prstGeom prst="line">
            <a:avLst/>
          </a:prstGeom>
          <a:noFill/>
          <a:ln w="28575">
            <a:solidFill>
              <a:srgbClr val="00444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5795963" y="2133600"/>
            <a:ext cx="1944687" cy="358775"/>
          </a:xfrm>
          <a:prstGeom prst="line">
            <a:avLst/>
          </a:prstGeom>
          <a:noFill/>
          <a:ln w="28575">
            <a:solidFill>
              <a:srgbClr val="00444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>
            <a:off x="1187450" y="3357563"/>
            <a:ext cx="0" cy="215900"/>
          </a:xfrm>
          <a:prstGeom prst="line">
            <a:avLst/>
          </a:prstGeom>
          <a:noFill/>
          <a:ln w="41275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2" name="Line 32"/>
          <p:cNvSpPr>
            <a:spLocks noChangeShapeType="1"/>
          </p:cNvSpPr>
          <p:nvPr/>
        </p:nvSpPr>
        <p:spPr bwMode="auto">
          <a:xfrm>
            <a:off x="3419475" y="3213100"/>
            <a:ext cx="0" cy="360363"/>
          </a:xfrm>
          <a:prstGeom prst="line">
            <a:avLst/>
          </a:prstGeom>
          <a:noFill/>
          <a:ln w="41275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3" name="Line 33"/>
          <p:cNvSpPr>
            <a:spLocks noChangeShapeType="1"/>
          </p:cNvSpPr>
          <p:nvPr/>
        </p:nvSpPr>
        <p:spPr bwMode="auto">
          <a:xfrm>
            <a:off x="5724525" y="3284538"/>
            <a:ext cx="0" cy="288925"/>
          </a:xfrm>
          <a:prstGeom prst="line">
            <a:avLst/>
          </a:prstGeom>
          <a:noFill/>
          <a:ln w="41275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94" name="Line 34"/>
          <p:cNvSpPr>
            <a:spLocks noChangeShapeType="1"/>
          </p:cNvSpPr>
          <p:nvPr/>
        </p:nvSpPr>
        <p:spPr bwMode="auto">
          <a:xfrm>
            <a:off x="7956550" y="3284538"/>
            <a:ext cx="0" cy="288925"/>
          </a:xfrm>
          <a:prstGeom prst="line">
            <a:avLst/>
          </a:prstGeom>
          <a:noFill/>
          <a:ln w="41275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251520" y="2564904"/>
            <a:ext cx="1800200" cy="792659"/>
          </a:xfrm>
          <a:prstGeom prst="flowChartAlternateProcess">
            <a:avLst/>
          </a:prstGeom>
          <a:gradFill rotWithShape="1">
            <a:gsLst>
              <a:gs pos="0">
                <a:srgbClr val="DDFFFF"/>
              </a:gs>
              <a:gs pos="50000">
                <a:schemeClr val="bg1"/>
              </a:gs>
              <a:gs pos="100000">
                <a:srgbClr val="DDFFFF"/>
              </a:gs>
            </a:gsLst>
            <a:lin ang="5400000" scaled="1"/>
          </a:gradFill>
          <a:ln w="9525" algn="ctr">
            <a:solidFill>
              <a:srgbClr val="00444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Сознательный </a:t>
            </a:r>
          </a:p>
          <a:p>
            <a:pPr algn="ctr">
              <a:defRPr/>
            </a:pPr>
            <a:r>
              <a:rPr lang="ru-RU" dirty="0"/>
              <a:t>характер</a:t>
            </a:r>
          </a:p>
        </p:txBody>
      </p:sp>
      <p:sp>
        <p:nvSpPr>
          <p:cNvPr id="15375" name="AutoShape 15"/>
          <p:cNvSpPr>
            <a:spLocks noChangeArrowheads="1"/>
          </p:cNvSpPr>
          <p:nvPr/>
        </p:nvSpPr>
        <p:spPr bwMode="auto">
          <a:xfrm>
            <a:off x="2484438" y="2492375"/>
            <a:ext cx="1944687" cy="792163"/>
          </a:xfrm>
          <a:prstGeom prst="flowChartAlternateProcess">
            <a:avLst/>
          </a:prstGeom>
          <a:gradFill rotWithShape="1">
            <a:gsLst>
              <a:gs pos="0">
                <a:srgbClr val="DDFFFF"/>
              </a:gs>
              <a:gs pos="50000">
                <a:schemeClr val="bg1"/>
              </a:gs>
              <a:gs pos="100000">
                <a:srgbClr val="DDFFFF"/>
              </a:gs>
            </a:gsLst>
            <a:lin ang="5400000" scaled="1"/>
          </a:gradFill>
          <a:ln w="9525" algn="ctr">
            <a:solidFill>
              <a:srgbClr val="00444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/>
              <a:t>Продуктивный</a:t>
            </a:r>
          </a:p>
          <a:p>
            <a:pPr algn="ctr">
              <a:defRPr/>
            </a:pPr>
            <a:r>
              <a:rPr lang="ru-RU"/>
              <a:t>характер</a:t>
            </a:r>
          </a:p>
        </p:txBody>
      </p:sp>
      <p:sp>
        <p:nvSpPr>
          <p:cNvPr id="15376" name="AutoShape 16"/>
          <p:cNvSpPr>
            <a:spLocks noChangeArrowheads="1"/>
          </p:cNvSpPr>
          <p:nvPr/>
        </p:nvSpPr>
        <p:spPr bwMode="auto">
          <a:xfrm>
            <a:off x="4787900" y="2492375"/>
            <a:ext cx="1944688" cy="792163"/>
          </a:xfrm>
          <a:prstGeom prst="flowChartAlternateProcess">
            <a:avLst/>
          </a:prstGeom>
          <a:gradFill rotWithShape="1">
            <a:gsLst>
              <a:gs pos="0">
                <a:srgbClr val="DDFFFF"/>
              </a:gs>
              <a:gs pos="50000">
                <a:schemeClr val="bg1"/>
              </a:gs>
              <a:gs pos="100000">
                <a:srgbClr val="DDFFFF"/>
              </a:gs>
            </a:gsLst>
            <a:lin ang="5400000" scaled="1"/>
          </a:gradFill>
          <a:ln w="9525" algn="ctr">
            <a:solidFill>
              <a:srgbClr val="00444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/>
              <a:t>Общественный</a:t>
            </a:r>
          </a:p>
          <a:p>
            <a:pPr algn="ctr">
              <a:defRPr/>
            </a:pPr>
            <a:r>
              <a:rPr lang="ru-RU"/>
              <a:t>характер</a:t>
            </a:r>
          </a:p>
        </p:txBody>
      </p:sp>
      <p:sp>
        <p:nvSpPr>
          <p:cNvPr id="15377" name="AutoShape 17"/>
          <p:cNvSpPr>
            <a:spLocks noChangeArrowheads="1"/>
          </p:cNvSpPr>
          <p:nvPr/>
        </p:nvSpPr>
        <p:spPr bwMode="auto">
          <a:xfrm>
            <a:off x="6948488" y="2492375"/>
            <a:ext cx="1944687" cy="792163"/>
          </a:xfrm>
          <a:prstGeom prst="flowChartAlternateProcess">
            <a:avLst/>
          </a:prstGeom>
          <a:gradFill rotWithShape="1">
            <a:gsLst>
              <a:gs pos="0">
                <a:srgbClr val="DDFFFF"/>
              </a:gs>
              <a:gs pos="50000">
                <a:schemeClr val="bg1"/>
              </a:gs>
              <a:gs pos="100000">
                <a:srgbClr val="DDFFFF"/>
              </a:gs>
            </a:gsLst>
            <a:lin ang="5400000" scaled="1"/>
          </a:gradFill>
          <a:ln w="9525" algn="ctr">
            <a:solidFill>
              <a:srgbClr val="00444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Преобразующий </a:t>
            </a:r>
          </a:p>
          <a:p>
            <a:pPr algn="ctr">
              <a:defRPr/>
            </a:pPr>
            <a:r>
              <a:rPr lang="ru-RU" dirty="0"/>
              <a:t>характер</a:t>
            </a:r>
          </a:p>
        </p:txBody>
      </p:sp>
      <p:sp>
        <p:nvSpPr>
          <p:cNvPr id="15378" name="AutoShape 14"/>
          <p:cNvSpPr>
            <a:spLocks noChangeArrowheads="1"/>
          </p:cNvSpPr>
          <p:nvPr/>
        </p:nvSpPr>
        <p:spPr bwMode="auto">
          <a:xfrm>
            <a:off x="250825" y="3573463"/>
            <a:ext cx="2017713" cy="1223962"/>
          </a:xfrm>
          <a:prstGeom prst="flowChartAlternateProcess">
            <a:avLst/>
          </a:prstGeom>
          <a:solidFill>
            <a:srgbClr val="E5FD8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4442"/>
              </a:buClr>
              <a:buSzPct val="80000"/>
              <a:buFont typeface="Wingdings" pitchFamily="2" charset="2"/>
              <a:buNone/>
            </a:pPr>
            <a:r>
              <a:rPr lang="ru-RU" sz="2400" b="1" dirty="0">
                <a:solidFill>
                  <a:srgbClr val="500050"/>
                </a:solidFill>
                <a:latin typeface="Candara" pitchFamily="34" charset="0"/>
              </a:rPr>
              <a:t>ставит цель,</a:t>
            </a:r>
          </a:p>
          <a:p>
            <a:pPr eaLnBrk="0" hangingPunct="0">
              <a:buClr>
                <a:srgbClr val="004442"/>
              </a:buClr>
              <a:buSzPct val="80000"/>
              <a:buFont typeface="Wingdings" pitchFamily="2" charset="2"/>
              <a:buNone/>
            </a:pPr>
            <a:r>
              <a:rPr lang="ru-RU" sz="2400" b="1" dirty="0">
                <a:solidFill>
                  <a:srgbClr val="500050"/>
                </a:solidFill>
                <a:latin typeface="Candara" pitchFamily="34" charset="0"/>
              </a:rPr>
              <a:t>предвидит </a:t>
            </a:r>
          </a:p>
          <a:p>
            <a:pPr eaLnBrk="0" hangingPunct="0"/>
            <a:r>
              <a:rPr lang="ru-RU" sz="2400" b="1" dirty="0">
                <a:solidFill>
                  <a:srgbClr val="500050"/>
                </a:solidFill>
                <a:latin typeface="Candara" pitchFamily="34" charset="0"/>
              </a:rPr>
              <a:t>результат</a:t>
            </a:r>
            <a:endParaRPr lang="ru-RU" sz="2400" b="1" dirty="0">
              <a:solidFill>
                <a:srgbClr val="500050"/>
              </a:solidFill>
            </a:endParaRPr>
          </a:p>
        </p:txBody>
      </p:sp>
      <p:sp>
        <p:nvSpPr>
          <p:cNvPr id="15379" name="AutoShape 16"/>
          <p:cNvSpPr>
            <a:spLocks noChangeArrowheads="1"/>
          </p:cNvSpPr>
          <p:nvPr/>
        </p:nvSpPr>
        <p:spPr bwMode="auto">
          <a:xfrm>
            <a:off x="2411413" y="3573463"/>
            <a:ext cx="2057400" cy="1150937"/>
          </a:xfrm>
          <a:prstGeom prst="flowChartAlternateProcess">
            <a:avLst/>
          </a:prstGeom>
          <a:solidFill>
            <a:srgbClr val="E5FD8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b="1" dirty="0">
                <a:solidFill>
                  <a:srgbClr val="500050"/>
                </a:solidFill>
                <a:latin typeface="Candara" pitchFamily="34" charset="0"/>
              </a:rPr>
              <a:t>получение </a:t>
            </a:r>
          </a:p>
          <a:p>
            <a:pPr algn="ctr" eaLnBrk="0" hangingPunct="0"/>
            <a:r>
              <a:rPr lang="ru-RU" sz="2400" b="1" dirty="0">
                <a:solidFill>
                  <a:srgbClr val="500050"/>
                </a:solidFill>
                <a:latin typeface="Candara" pitchFamily="34" charset="0"/>
              </a:rPr>
              <a:t>результата,</a:t>
            </a:r>
          </a:p>
          <a:p>
            <a:pPr algn="ctr" eaLnBrk="0" hangingPunct="0"/>
            <a:r>
              <a:rPr lang="ru-RU" sz="2400" b="1" dirty="0">
                <a:solidFill>
                  <a:srgbClr val="500050"/>
                </a:solidFill>
                <a:latin typeface="Candara" pitchFamily="34" charset="0"/>
              </a:rPr>
              <a:t>продукта</a:t>
            </a:r>
          </a:p>
        </p:txBody>
      </p:sp>
      <p:sp>
        <p:nvSpPr>
          <p:cNvPr id="15380" name="AutoShape 20"/>
          <p:cNvSpPr>
            <a:spLocks noChangeArrowheads="1"/>
          </p:cNvSpPr>
          <p:nvPr/>
        </p:nvSpPr>
        <p:spPr bwMode="auto">
          <a:xfrm>
            <a:off x="6948488" y="3573463"/>
            <a:ext cx="1944687" cy="1223962"/>
          </a:xfrm>
          <a:prstGeom prst="flowChartAlternateProcess">
            <a:avLst/>
          </a:prstGeom>
          <a:solidFill>
            <a:srgbClr val="E5FD8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000" b="1">
                <a:solidFill>
                  <a:srgbClr val="500050"/>
                </a:solidFill>
                <a:latin typeface="Candara" pitchFamily="34" charset="0"/>
              </a:rPr>
              <a:t>изменение</a:t>
            </a:r>
          </a:p>
          <a:p>
            <a:pPr algn="ctr" eaLnBrk="0" hangingPunct="0"/>
            <a:r>
              <a:rPr lang="ru-RU" sz="2000" b="1">
                <a:solidFill>
                  <a:srgbClr val="500050"/>
                </a:solidFill>
                <a:latin typeface="Candara" pitchFamily="34" charset="0"/>
              </a:rPr>
              <a:t>окружающего</a:t>
            </a:r>
          </a:p>
          <a:p>
            <a:pPr algn="ctr" eaLnBrk="0" hangingPunct="0"/>
            <a:r>
              <a:rPr lang="ru-RU" sz="2000" b="1">
                <a:solidFill>
                  <a:srgbClr val="500050"/>
                </a:solidFill>
                <a:latin typeface="Candara" pitchFamily="34" charset="0"/>
              </a:rPr>
              <a:t> мира и самого </a:t>
            </a:r>
          </a:p>
          <a:p>
            <a:pPr algn="ctr" eaLnBrk="0" hangingPunct="0"/>
            <a:r>
              <a:rPr lang="ru-RU" sz="2000" b="1">
                <a:solidFill>
                  <a:srgbClr val="500050"/>
                </a:solidFill>
                <a:latin typeface="Candara" pitchFamily="34" charset="0"/>
              </a:rPr>
              <a:t>себя</a:t>
            </a:r>
          </a:p>
        </p:txBody>
      </p:sp>
      <p:sp>
        <p:nvSpPr>
          <p:cNvPr id="15381" name="AutoShape 21"/>
          <p:cNvSpPr>
            <a:spLocks noChangeArrowheads="1"/>
          </p:cNvSpPr>
          <p:nvPr/>
        </p:nvSpPr>
        <p:spPr bwMode="auto">
          <a:xfrm>
            <a:off x="4643438" y="3573463"/>
            <a:ext cx="2133600" cy="1219200"/>
          </a:xfrm>
          <a:prstGeom prst="flowChartAlternateProcess">
            <a:avLst/>
          </a:prstGeom>
          <a:solidFill>
            <a:srgbClr val="E5FD8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sz="2000" b="1">
                <a:solidFill>
                  <a:srgbClr val="500050"/>
                </a:solidFill>
                <a:latin typeface="Candara" pitchFamily="34" charset="0"/>
              </a:rPr>
              <a:t>вступает в</a:t>
            </a:r>
          </a:p>
          <a:p>
            <a:pPr eaLnBrk="0" hangingPunct="0"/>
            <a:r>
              <a:rPr lang="ru-RU" sz="2000" b="1">
                <a:solidFill>
                  <a:srgbClr val="500050"/>
                </a:solidFill>
                <a:latin typeface="Candara" pitchFamily="34" charset="0"/>
              </a:rPr>
              <a:t> различные</a:t>
            </a:r>
          </a:p>
          <a:p>
            <a:pPr eaLnBrk="0" hangingPunct="0"/>
            <a:r>
              <a:rPr lang="ru-RU" sz="2000" b="1">
                <a:solidFill>
                  <a:srgbClr val="500050"/>
                </a:solidFill>
                <a:latin typeface="Candara" pitchFamily="34" charset="0"/>
              </a:rPr>
              <a:t>межличностные</a:t>
            </a:r>
          </a:p>
          <a:p>
            <a:pPr eaLnBrk="0" hangingPunct="0"/>
            <a:r>
              <a:rPr lang="ru-RU" sz="2000" b="1">
                <a:solidFill>
                  <a:srgbClr val="500050"/>
                </a:solidFill>
                <a:latin typeface="Candara" pitchFamily="34" charset="0"/>
              </a:rPr>
              <a:t>отношения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691680" y="188640"/>
            <a:ext cx="7207421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kern="10" dirty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ndara"/>
              </a:rPr>
              <a:t>Характеристика деятельности </a:t>
            </a:r>
            <a:endParaRPr lang="ru-RU" sz="4000" b="1" dirty="0">
              <a:ln w="11430"/>
              <a:solidFill>
                <a:srgbClr val="00444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2" grpId="0" animBg="1"/>
      <p:bldP spid="15385" grpId="0" animBg="1"/>
      <p:bldP spid="15387" grpId="0" animBg="1"/>
      <p:bldP spid="15388" grpId="0" animBg="1"/>
      <p:bldP spid="15389" grpId="0" animBg="1"/>
      <p:bldP spid="15390" grpId="0" animBg="1"/>
      <p:bldP spid="15391" grpId="0" animBg="1"/>
      <p:bldP spid="15392" grpId="0" animBg="1"/>
      <p:bldP spid="15393" grpId="0" animBg="1"/>
      <p:bldP spid="15394" grpId="0" animBg="1"/>
      <p:bldP spid="15373" grpId="0" animBg="1"/>
      <p:bldP spid="15375" grpId="0" animBg="1"/>
      <p:bldP spid="15376" grpId="0" animBg="1"/>
      <p:bldP spid="15377" grpId="0" animBg="1"/>
      <p:bldP spid="15378" grpId="0" animBg="1"/>
      <p:bldP spid="15379" grpId="0" animBg="1"/>
      <p:bldP spid="15380" grpId="0" animBg="1"/>
      <p:bldP spid="1538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10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ndara"/>
              </a:rPr>
              <a:t>Характеристика деятельности </a:t>
            </a:r>
            <a:r>
              <a:rPr lang="ru-RU" b="1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  <a:defRPr/>
            </a:pPr>
            <a:r>
              <a:rPr lang="ru-RU" dirty="0" smtClean="0"/>
              <a:t>Сознательный характер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ru-RU" b="1" kern="10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ndara"/>
              </a:rPr>
              <a:t>Что движет деятельностью</a:t>
            </a:r>
            <a:r>
              <a:rPr lang="ru-RU" b="1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ru-RU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МОТИВЫ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-это побуждения к деятельности, связанные с  удовлетворением потребностей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ПОТРЕБНОСТИ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-осознаваемая человеком нужда в том,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что необходимо для поддержания жизни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развития личности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10" dirty="0" smtClean="0">
                <a:ln w="11430"/>
                <a:solidFill>
                  <a:srgbClr val="00444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ndara"/>
              </a:rPr>
              <a:t>Пирамида потребностей.</a:t>
            </a:r>
            <a:endParaRPr lang="ru-RU" dirty="0"/>
          </a:p>
        </p:txBody>
      </p:sp>
      <p:pic>
        <p:nvPicPr>
          <p:cNvPr id="4098" name="Picture 2" descr="C:\Users\Дом\Desktop\maslow_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2088232" cy="2906653"/>
          </a:xfrm>
          <a:prstGeom prst="rect">
            <a:avLst/>
          </a:prstGeom>
          <a:noFill/>
        </p:spPr>
      </p:pic>
      <p:pic>
        <p:nvPicPr>
          <p:cNvPr id="4099" name="Picture 3" descr="C:\Users\Дом\Desktop\30883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340768"/>
            <a:ext cx="5832648" cy="439248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83568" y="4653136"/>
            <a:ext cx="1944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Georgia" pitchFamily="18" charset="0"/>
              </a:rPr>
              <a:t>А. </a:t>
            </a:r>
            <a:r>
              <a:rPr lang="ru-RU" b="1" i="1" dirty="0" err="1" smtClean="0">
                <a:latin typeface="Georgia" pitchFamily="18" charset="0"/>
              </a:rPr>
              <a:t>Маслоу</a:t>
            </a:r>
            <a:r>
              <a:rPr lang="ru-RU" b="1" i="1" dirty="0" smtClean="0">
                <a:latin typeface="Georgia" pitchFamily="18" charset="0"/>
              </a:rPr>
              <a:t> 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Американский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 психолог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51520" y="6201105"/>
            <a:ext cx="82932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Покажите на примерах взаимосвязь потребностей.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10" dirty="0" smtClean="0">
                <a:ln w="11430"/>
                <a:solidFill>
                  <a:srgbClr val="00444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/>
              </a:rPr>
              <a:t>Структура  деятельности </a:t>
            </a:r>
            <a:r>
              <a:rPr lang="ru-RU" b="1" dirty="0" smtClean="0">
                <a:ln w="11430"/>
                <a:solidFill>
                  <a:srgbClr val="00444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444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grpSp>
        <p:nvGrpSpPr>
          <p:cNvPr id="4" name="Group 5"/>
          <p:cNvGrpSpPr>
            <a:grpSpLocks noGrp="1"/>
          </p:cNvGrpSpPr>
          <p:nvPr>
            <p:ph idx="1"/>
          </p:nvPr>
        </p:nvGrpSpPr>
        <p:grpSpPr bwMode="auto">
          <a:xfrm flipH="1">
            <a:off x="-94" y="2842227"/>
            <a:ext cx="1691774" cy="1483734"/>
            <a:chOff x="555" y="2823"/>
            <a:chExt cx="1168" cy="1065"/>
          </a:xfrm>
        </p:grpSpPr>
        <p:pic>
          <p:nvPicPr>
            <p:cNvPr id="5" name="Picture 6" descr="Picture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Oval 7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925800"/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alpha val="85001"/>
                  </a:srgbClr>
                </a:gs>
                <a:gs pos="100000">
                  <a:srgbClr val="A261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gray">
            <a:xfrm flipH="1">
              <a:off x="562" y="3258"/>
              <a:ext cx="515" cy="245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B96F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pic>
          <p:nvPicPr>
            <p:cNvPr id="9" name="Picture 10" descr="Picture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8" y="2934"/>
              <a:ext cx="895" cy="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12"/>
          <p:cNvGrpSpPr>
            <a:grpSpLocks/>
          </p:cNvGrpSpPr>
          <p:nvPr/>
        </p:nvGrpSpPr>
        <p:grpSpPr bwMode="auto">
          <a:xfrm>
            <a:off x="2339752" y="2780928"/>
            <a:ext cx="1440160" cy="1663080"/>
            <a:chOff x="555" y="2823"/>
            <a:chExt cx="973" cy="1065"/>
          </a:xfrm>
        </p:grpSpPr>
        <p:pic>
          <p:nvPicPr>
            <p:cNvPr id="11" name="Picture 13" descr="Picture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Oval 14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898600"/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0EA00">
                    <a:alpha val="85001"/>
                  </a:srgbClr>
                </a:gs>
                <a:gs pos="100000">
                  <a:srgbClr val="9895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14" name="Oval 16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AEAA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pic>
          <p:nvPicPr>
            <p:cNvPr id="15" name="Picture 17" descr="Picture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72000" y="2708920"/>
            <a:ext cx="1440160" cy="1584177"/>
            <a:chOff x="555" y="2823"/>
            <a:chExt cx="973" cy="1065"/>
          </a:xfrm>
        </p:grpSpPr>
        <p:pic>
          <p:nvPicPr>
            <p:cNvPr id="17" name="Picture 20" descr="Picture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Oval 21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30C230"/>
                </a:gs>
                <a:gs pos="100000">
                  <a:srgbClr val="1B6F1B"/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30C230">
                    <a:alpha val="85001"/>
                  </a:srgbClr>
                </a:gs>
                <a:gs pos="100000">
                  <a:srgbClr val="1F7B1F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30C230"/>
                </a:gs>
                <a:gs pos="100000">
                  <a:srgbClr val="238D23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pic>
          <p:nvPicPr>
            <p:cNvPr id="21" name="Picture 24" descr="Picture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6948264" y="2780928"/>
            <a:ext cx="1511300" cy="1546671"/>
            <a:chOff x="555" y="2823"/>
            <a:chExt cx="973" cy="1065"/>
          </a:xfrm>
        </p:grpSpPr>
        <p:pic>
          <p:nvPicPr>
            <p:cNvPr id="23" name="Picture 27" descr="Picture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Oval 28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AE50E2"/>
                </a:gs>
                <a:gs pos="100000">
                  <a:srgbClr val="642E81"/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25" name="Oval 29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AE50E2">
                    <a:alpha val="85001"/>
                  </a:srgbClr>
                </a:gs>
                <a:gs pos="100000">
                  <a:srgbClr val="6F339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26" name="Oval 30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AE50E2"/>
                </a:gs>
                <a:gs pos="100000">
                  <a:srgbClr val="7E3AA4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pic>
          <p:nvPicPr>
            <p:cNvPr id="27" name="Picture 31" descr="Picture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Прямоугольник 27"/>
          <p:cNvSpPr/>
          <p:nvPr/>
        </p:nvSpPr>
        <p:spPr>
          <a:xfrm>
            <a:off x="395537" y="3244334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цель</a:t>
            </a:r>
            <a:endParaRPr lang="en-US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411760" y="3244334"/>
            <a:ext cx="1368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средства</a:t>
            </a:r>
            <a:endParaRPr lang="en-US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27983" y="3244334"/>
            <a:ext cx="1656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действия</a:t>
            </a:r>
            <a:endParaRPr lang="en-US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020272" y="3212976"/>
            <a:ext cx="1512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результат</a:t>
            </a:r>
            <a:endParaRPr lang="en-US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8" name="AutoShape 3"/>
          <p:cNvSpPr>
            <a:spLocks noChangeArrowheads="1"/>
          </p:cNvSpPr>
          <p:nvPr/>
        </p:nvSpPr>
        <p:spPr bwMode="gray">
          <a:xfrm>
            <a:off x="1693863" y="908721"/>
            <a:ext cx="5759450" cy="2592287"/>
          </a:xfrm>
          <a:prstGeom prst="upArrow">
            <a:avLst>
              <a:gd name="adj1" fmla="val 56944"/>
              <a:gd name="adj2" fmla="val 50782"/>
            </a:avLst>
          </a:prstGeom>
          <a:gradFill rotWithShape="1">
            <a:gsLst>
              <a:gs pos="0">
                <a:srgbClr val="0099CC"/>
              </a:gs>
              <a:gs pos="100000">
                <a:srgbClr val="00475E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Задание:  «дополни  схему», восстанови структуру деятельности.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/>
          <a:lstStyle/>
          <a:p>
            <a:pPr>
              <a:buNone/>
            </a:pPr>
            <a:r>
              <a:rPr lang="ru-RU" sz="2800" dirty="0" smtClean="0"/>
              <a:t>1. отремонтированная дорога ; 2.трактор;  3.рытье траншеи. </a:t>
            </a:r>
          </a:p>
          <a:p>
            <a:pPr marL="514350" indent="-514350">
              <a:buAutoNum type="arabicPeriod" startAt="3"/>
            </a:pPr>
            <a:endParaRPr lang="ru-RU" dirty="0" smtClean="0"/>
          </a:p>
          <a:p>
            <a:r>
              <a:rPr lang="ru-RU" sz="2800" dirty="0" smtClean="0"/>
              <a:t>1. выпечь хлеб; 2. замес теста; 3.тестомешалка.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3" name="Rectangle 33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  <a:ln/>
        </p:spPr>
        <p:txBody>
          <a:bodyPr/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</a:rPr>
              <a:t>Классификация  видов деятельности</a:t>
            </a:r>
          </a:p>
        </p:txBody>
      </p:sp>
      <p:graphicFrame>
        <p:nvGraphicFramePr>
          <p:cNvPr id="10275" name="Group 35"/>
          <p:cNvGraphicFramePr>
            <a:graphicFrameLocks noGrp="1"/>
          </p:cNvGraphicFramePr>
          <p:nvPr>
            <p:ph idx="1"/>
          </p:nvPr>
        </p:nvGraphicFramePr>
        <p:xfrm>
          <a:off x="179388" y="1473200"/>
          <a:ext cx="8785225" cy="5384802"/>
        </p:xfrm>
        <a:graphic>
          <a:graphicData uri="http://schemas.openxmlformats.org/drawingml/2006/table">
            <a:tbl>
              <a:tblPr/>
              <a:tblGrid>
                <a:gridCol w="4383087"/>
                <a:gridCol w="4402138"/>
              </a:tblGrid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Критерии для классификации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Виды деятельности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Отношение человека к окружающему миру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- Практическая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- Духовная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Исторический процесс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Прогрессивная – Регрессивная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Созидательная - Разрушительная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Социальные нормы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Законная – Незаконная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Моральная - Аморальная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Социальные формы объединения людей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Коллективная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Массовая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Индивидуальная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Способы существования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Однообразная, монотонная, шаблонная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Инновационная, изобретательская, творческая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Сферы общественной жизни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Экономическая, политическая, социальная, духовная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Этапы становления  и развития личности человека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Calibri" pitchFamily="34" charset="0"/>
                        </a:rPr>
                        <a:t>Игра – учение – труд - общение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417638"/>
          </a:xfrm>
        </p:spPr>
        <p:txBody>
          <a:bodyPr>
            <a:normAutofit/>
          </a:bodyPr>
          <a:lstStyle/>
          <a:p>
            <a:r>
              <a:rPr lang="ru-RU" sz="3600" b="1" kern="10" dirty="0" smtClean="0">
                <a:ln w="11430"/>
                <a:solidFill>
                  <a:srgbClr val="00444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/>
              </a:rPr>
              <a:t>Какое </a:t>
            </a:r>
            <a:r>
              <a:rPr lang="ru-RU" sz="3600" dirty="0" smtClean="0"/>
              <a:t> </a:t>
            </a:r>
            <a:r>
              <a:rPr lang="ru-RU" sz="3600" b="1" kern="10" dirty="0" smtClean="0">
                <a:ln w="11430"/>
                <a:solidFill>
                  <a:srgbClr val="00444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/>
              </a:rPr>
              <a:t>высказывание наиболее</a:t>
            </a:r>
            <a:r>
              <a:rPr lang="ru-RU" sz="3600" dirty="0" smtClean="0"/>
              <a:t> </a:t>
            </a:r>
            <a:r>
              <a:rPr lang="ru-RU" sz="3600" b="1" kern="10" dirty="0" smtClean="0">
                <a:ln w="11430"/>
                <a:solidFill>
                  <a:srgbClr val="00444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/>
              </a:rPr>
              <a:t>соответствует теме нашего урока ?</a:t>
            </a:r>
            <a:r>
              <a:rPr lang="ru-RU" sz="3600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Без цели нет деятельности, без интересов нет цели, а без деятельности нет жизни.  </a:t>
            </a:r>
          </a:p>
          <a:p>
            <a:pPr lvl="0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В.Г.Белинский</a:t>
            </a:r>
          </a:p>
          <a:p>
            <a:pPr lvl="0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Никакое дело нельзя хорошо сделать, если неизвестно, чего хотят достигнуть.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А.С. Макаренко</a:t>
            </a:r>
          </a:p>
          <a:p>
            <a:pPr lvl="0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Когда мы перестаем делать — мы перестаем жить.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     Б. Шоу</a:t>
            </a:r>
          </a:p>
          <a:p>
            <a:pPr lvl="0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Жизнь и деятельность столь же тесно соединены между собой, как пламя и свет.</a:t>
            </a:r>
            <a:b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      Ф.Н. Глинка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10" dirty="0" smtClean="0">
                <a:ln w="11430"/>
                <a:solidFill>
                  <a:srgbClr val="00444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/>
              </a:rPr>
              <a:t>Домашнее задание.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§ 5 Документ с.53 вопросы и задания к документу 1-3 с.54</a:t>
            </a:r>
          </a:p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312</Words>
  <Application>Microsoft Office PowerPoint</Application>
  <PresentationFormat>Экран (4:3)</PresentationFormat>
  <Paragraphs>99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Clip</vt:lpstr>
      <vt:lpstr>Слайд 1</vt:lpstr>
      <vt:lpstr>Деятельность- способ существования человека. </vt:lpstr>
      <vt:lpstr>План урока.</vt:lpstr>
      <vt:lpstr>Слайд 4</vt:lpstr>
      <vt:lpstr>Отличие деятельности человека и поведения животных  </vt:lpstr>
      <vt:lpstr>Слайд 6</vt:lpstr>
      <vt:lpstr>Характеристика деятельности  </vt:lpstr>
      <vt:lpstr>Что движет деятельностью </vt:lpstr>
      <vt:lpstr>Пирамида потребностей.</vt:lpstr>
      <vt:lpstr>Структура  деятельности  </vt:lpstr>
      <vt:lpstr>Задание:  «дополни  схему», восстанови структуру деятельности.</vt:lpstr>
      <vt:lpstr>Классификация  видов деятельности</vt:lpstr>
      <vt:lpstr>Какое  высказывание наиболее соответствует теме нашего урока ? </vt:lpstr>
      <vt:lpstr>Домашнее задание.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Дом</cp:lastModifiedBy>
  <cp:revision>31</cp:revision>
  <dcterms:created xsi:type="dcterms:W3CDTF">2016-09-24T11:55:24Z</dcterms:created>
  <dcterms:modified xsi:type="dcterms:W3CDTF">2016-09-25T12:23:16Z</dcterms:modified>
</cp:coreProperties>
</file>